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43"/>
  </p:notesMasterIdLst>
  <p:handoutMasterIdLst>
    <p:handoutMasterId r:id="rId44"/>
  </p:handoutMasterIdLst>
  <p:sldIdLst>
    <p:sldId id="500" r:id="rId3"/>
    <p:sldId id="845" r:id="rId4"/>
    <p:sldId id="541" r:id="rId5"/>
    <p:sldId id="736" r:id="rId6"/>
    <p:sldId id="840" r:id="rId7"/>
    <p:sldId id="841" r:id="rId8"/>
    <p:sldId id="851" r:id="rId9"/>
    <p:sldId id="802" r:id="rId10"/>
    <p:sldId id="803" r:id="rId11"/>
    <p:sldId id="804" r:id="rId12"/>
    <p:sldId id="805" r:id="rId13"/>
    <p:sldId id="809" r:id="rId14"/>
    <p:sldId id="810" r:id="rId15"/>
    <p:sldId id="843" r:id="rId16"/>
    <p:sldId id="811" r:id="rId17"/>
    <p:sldId id="812" r:id="rId18"/>
    <p:sldId id="813" r:id="rId19"/>
    <p:sldId id="814" r:id="rId20"/>
    <p:sldId id="815" r:id="rId21"/>
    <p:sldId id="816" r:id="rId22"/>
    <p:sldId id="817" r:id="rId23"/>
    <p:sldId id="819" r:id="rId24"/>
    <p:sldId id="821" r:id="rId25"/>
    <p:sldId id="822" r:id="rId26"/>
    <p:sldId id="844" r:id="rId27"/>
    <p:sldId id="826" r:id="rId28"/>
    <p:sldId id="827" r:id="rId29"/>
    <p:sldId id="828" r:id="rId30"/>
    <p:sldId id="829" r:id="rId31"/>
    <p:sldId id="830" r:id="rId32"/>
    <p:sldId id="831" r:id="rId33"/>
    <p:sldId id="833" r:id="rId34"/>
    <p:sldId id="834" r:id="rId35"/>
    <p:sldId id="835" r:id="rId36"/>
    <p:sldId id="836" r:id="rId37"/>
    <p:sldId id="846" r:id="rId38"/>
    <p:sldId id="847" r:id="rId39"/>
    <p:sldId id="848" r:id="rId40"/>
    <p:sldId id="850" r:id="rId41"/>
    <p:sldId id="681" r:id="rId42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37F"/>
    <a:srgbClr val="C0C0C4"/>
    <a:srgbClr val="678DC5"/>
    <a:srgbClr val="3E67A4"/>
    <a:srgbClr val="3E8DC5"/>
    <a:srgbClr val="5F5F65"/>
    <a:srgbClr val="7E7E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0" y="5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436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2.xml"/><Relationship Id="rId13" Type="http://schemas.openxmlformats.org/officeDocument/2006/relationships/slide" Target="slides/slide17.xml"/><Relationship Id="rId18" Type="http://schemas.openxmlformats.org/officeDocument/2006/relationships/slide" Target="slides/slide22.xml"/><Relationship Id="rId26" Type="http://schemas.openxmlformats.org/officeDocument/2006/relationships/slide" Target="slides/slide30.xml"/><Relationship Id="rId3" Type="http://schemas.openxmlformats.org/officeDocument/2006/relationships/slide" Target="slides/slide6.xml"/><Relationship Id="rId21" Type="http://schemas.openxmlformats.org/officeDocument/2006/relationships/slide" Target="slides/slide25.xml"/><Relationship Id="rId7" Type="http://schemas.openxmlformats.org/officeDocument/2006/relationships/slide" Target="slides/slide11.xml"/><Relationship Id="rId12" Type="http://schemas.openxmlformats.org/officeDocument/2006/relationships/slide" Target="slides/slide16.xml"/><Relationship Id="rId17" Type="http://schemas.openxmlformats.org/officeDocument/2006/relationships/slide" Target="slides/slide21.xml"/><Relationship Id="rId25" Type="http://schemas.openxmlformats.org/officeDocument/2006/relationships/slide" Target="slides/slide29.xml"/><Relationship Id="rId2" Type="http://schemas.openxmlformats.org/officeDocument/2006/relationships/slide" Target="slides/slide5.xml"/><Relationship Id="rId16" Type="http://schemas.openxmlformats.org/officeDocument/2006/relationships/slide" Target="slides/slide20.xml"/><Relationship Id="rId20" Type="http://schemas.openxmlformats.org/officeDocument/2006/relationships/slide" Target="slides/slide24.xml"/><Relationship Id="rId29" Type="http://schemas.openxmlformats.org/officeDocument/2006/relationships/slide" Target="slides/slide33.xml"/><Relationship Id="rId1" Type="http://schemas.openxmlformats.org/officeDocument/2006/relationships/slide" Target="slides/slide4.xml"/><Relationship Id="rId6" Type="http://schemas.openxmlformats.org/officeDocument/2006/relationships/slide" Target="slides/slide10.xml"/><Relationship Id="rId11" Type="http://schemas.openxmlformats.org/officeDocument/2006/relationships/slide" Target="slides/slide15.xml"/><Relationship Id="rId24" Type="http://schemas.openxmlformats.org/officeDocument/2006/relationships/slide" Target="slides/slide28.xml"/><Relationship Id="rId32" Type="http://schemas.openxmlformats.org/officeDocument/2006/relationships/slide" Target="slides/slide39.xml"/><Relationship Id="rId5" Type="http://schemas.openxmlformats.org/officeDocument/2006/relationships/slide" Target="slides/slide9.xml"/><Relationship Id="rId15" Type="http://schemas.openxmlformats.org/officeDocument/2006/relationships/slide" Target="slides/slide19.xml"/><Relationship Id="rId23" Type="http://schemas.openxmlformats.org/officeDocument/2006/relationships/slide" Target="slides/slide27.xml"/><Relationship Id="rId28" Type="http://schemas.openxmlformats.org/officeDocument/2006/relationships/slide" Target="slides/slide32.xml"/><Relationship Id="rId10" Type="http://schemas.openxmlformats.org/officeDocument/2006/relationships/slide" Target="slides/slide14.xml"/><Relationship Id="rId19" Type="http://schemas.openxmlformats.org/officeDocument/2006/relationships/slide" Target="slides/slide23.xml"/><Relationship Id="rId31" Type="http://schemas.openxmlformats.org/officeDocument/2006/relationships/slide" Target="slides/slide35.xml"/><Relationship Id="rId4" Type="http://schemas.openxmlformats.org/officeDocument/2006/relationships/slide" Target="slides/slide8.xml"/><Relationship Id="rId9" Type="http://schemas.openxmlformats.org/officeDocument/2006/relationships/slide" Target="slides/slide13.xml"/><Relationship Id="rId14" Type="http://schemas.openxmlformats.org/officeDocument/2006/relationships/slide" Target="slides/slide18.xml"/><Relationship Id="rId22" Type="http://schemas.openxmlformats.org/officeDocument/2006/relationships/slide" Target="slides/slide26.xml"/><Relationship Id="rId27" Type="http://schemas.openxmlformats.org/officeDocument/2006/relationships/slide" Target="slides/slide31.xml"/><Relationship Id="rId30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79EAC28B-92CB-4B44-B753-05B9E5D082F2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0202153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>
                <a:cs typeface="+mn-cs"/>
              </a:defRPr>
            </a:lvl1pPr>
          </a:lstStyle>
          <a:p>
            <a:pPr>
              <a:defRPr/>
            </a:pPr>
            <a:fld id="{28532F71-2340-EB42-9513-093D0C3453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5518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BBBD8A-C9CC-264C-B4D8-6B06AE76CB1F}" type="slidenum">
              <a:rPr lang="en-US" sz="800"/>
              <a:pPr/>
              <a:t>1</a:t>
            </a:fld>
            <a:endParaRPr lang="en-U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Cisco Networking Academy program</a:t>
            </a:r>
          </a:p>
          <a:p>
            <a:pPr>
              <a:buFontTx/>
              <a:buNone/>
            </a:pPr>
            <a:r>
              <a:rPr lang="en-US" b="1"/>
              <a:t>Introduction to Networks</a:t>
            </a:r>
          </a:p>
          <a:p>
            <a:pPr>
              <a:buFontTx/>
              <a:buNone/>
            </a:pPr>
            <a:r>
              <a:rPr lang="en-US" sz="1300" b="1"/>
              <a:t>Chapter 4: Network Access</a:t>
            </a:r>
            <a:endParaRPr lang="en-GB" b="1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344EEA-D7FC-894C-8F53-151855703CA9}" type="slidenum">
              <a:rPr lang="en-US" sz="800"/>
              <a:pPr/>
              <a:t>10</a:t>
            </a:fld>
            <a:endParaRPr lang="en-U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4.1.2.3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B381AB3-5F6F-DD4C-9216-6332A3EB721E}" type="slidenum">
              <a:rPr lang="en-US" sz="800"/>
              <a:pPr/>
              <a:t>11</a:t>
            </a:fld>
            <a:endParaRPr lang="en-US" sz="80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4.1.3.1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210F313-F4E8-6A4B-82FA-A32BA21FFF05}" type="slidenum">
              <a:rPr lang="en-US" sz="800"/>
              <a:pPr/>
              <a:t>12</a:t>
            </a:fld>
            <a:endParaRPr lang="en-US" sz="800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4.1.3.2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EA37E62-235D-9D4B-BA21-5D843E892E68}" type="slidenum">
              <a:rPr lang="en-US" sz="800"/>
              <a:pPr/>
              <a:t>13</a:t>
            </a:fld>
            <a:endParaRPr lang="en-US" sz="8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4.1.3.3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2E8C8EF-AB27-8045-BAED-94DB5D327CE4}" type="slidenum">
              <a:rPr lang="en-US" sz="800"/>
              <a:pPr/>
              <a:t>14</a:t>
            </a:fld>
            <a:endParaRPr lang="en-US" sz="800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4.1.3.4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E7B37C8-A518-FC42-A38E-FAC7D18862E7}" type="slidenum">
              <a:rPr lang="en-US" sz="800"/>
              <a:pPr/>
              <a:t>15</a:t>
            </a:fld>
            <a:endParaRPr lang="en-US" sz="800"/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2D9F4CF-4F3A-0B42-BB1D-87C3ABEF04F0}" type="slidenum">
              <a:rPr lang="en-US" sz="800"/>
              <a:pPr/>
              <a:t>16</a:t>
            </a:fld>
            <a:endParaRPr lang="en-US" sz="800"/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4.2.1.1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EEEA480-DDBC-B24B-B297-53850FFE8CDA}" type="slidenum">
              <a:rPr lang="en-US" sz="800"/>
              <a:pPr/>
              <a:t>17</a:t>
            </a:fld>
            <a:endParaRPr lang="en-US" sz="800"/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4.2.1.2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4D3876E-1F29-294F-92F0-DEC52E9FEE40}" type="slidenum">
              <a:rPr lang="en-US" sz="800"/>
              <a:pPr/>
              <a:t>18</a:t>
            </a:fld>
            <a:endParaRPr lang="en-US" sz="80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4.2.1.3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4FE4DF-3F20-6F41-96E9-F1A13FD97B01}" type="slidenum">
              <a:rPr lang="en-US" sz="800"/>
              <a:pPr/>
              <a:t>19</a:t>
            </a:fld>
            <a:endParaRPr lang="en-US" sz="800"/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4.2.1.4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12385AF-EAFB-8E4F-A77F-44521047E246}" type="slidenum">
              <a:rPr lang="en-US" sz="800"/>
              <a:pPr/>
              <a:t>20</a:t>
            </a:fld>
            <a:endParaRPr lang="en-US" sz="800"/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4.2.1.5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FB658C-0A90-344C-930C-8ABA7AD3AE52}" type="slidenum">
              <a:rPr lang="en-US" sz="800"/>
              <a:pPr/>
              <a:t>21</a:t>
            </a:fld>
            <a:endParaRPr lang="en-US" sz="800"/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4.2.1.6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533B62B-18AF-5A48-821C-DEFD2253D687}" type="slidenum">
              <a:rPr lang="en-US" sz="800"/>
              <a:pPr/>
              <a:t>22</a:t>
            </a:fld>
            <a:endParaRPr lang="en-US" sz="800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4.2.2.1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7838482-5E28-5C41-AF41-AC7DF616257D}" type="slidenum">
              <a:rPr lang="en-US" sz="800"/>
              <a:pPr/>
              <a:t>23</a:t>
            </a:fld>
            <a:endParaRPr lang="en-US" sz="800"/>
          </a:p>
        </p:txBody>
      </p:sp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4.2.2.3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9D6575-7334-AB41-9EB7-347D4CBA8B95}" type="slidenum">
              <a:rPr lang="en-US" sz="800"/>
              <a:pPr/>
              <a:t>24</a:t>
            </a:fld>
            <a:endParaRPr lang="en-US" sz="800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4.2.2.4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FDF4C2-E35E-F249-8774-BC342908B466}" type="slidenum">
              <a:rPr lang="en-US" sz="800"/>
              <a:pPr/>
              <a:t>25</a:t>
            </a:fld>
            <a:endParaRPr lang="en-U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9.4.2.6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1071B5C-05E3-944B-BB93-6BA0E3AF0F21}" type="slidenum">
              <a:rPr lang="en-US" sz="800"/>
              <a:pPr/>
              <a:t>26</a:t>
            </a:fld>
            <a:endParaRPr lang="en-US" sz="800"/>
          </a:p>
        </p:txBody>
      </p:sp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4.2.3.1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A15599C-5301-1441-BFF5-8FEF4A37FDA8}" type="slidenum">
              <a:rPr lang="en-US" sz="800"/>
              <a:pPr/>
              <a:t>27</a:t>
            </a:fld>
            <a:endParaRPr lang="en-US" sz="800"/>
          </a:p>
        </p:txBody>
      </p:sp>
      <p:sp>
        <p:nvSpPr>
          <p:cNvPr id="61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4.2.3.2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DCE6618-0A5B-E345-99DC-3032DFF93F89}" type="slidenum">
              <a:rPr lang="en-US" sz="800"/>
              <a:pPr/>
              <a:t>28</a:t>
            </a:fld>
            <a:endParaRPr lang="en-US" sz="800"/>
          </a:p>
        </p:txBody>
      </p:sp>
      <p:sp>
        <p:nvSpPr>
          <p:cNvPr id="63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4.2.3.3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CBCE756-655E-EA44-8DA3-DCD6C0A4F5D3}" type="slidenum">
              <a:rPr lang="en-US" sz="800"/>
              <a:pPr/>
              <a:t>29</a:t>
            </a:fld>
            <a:endParaRPr lang="en-US" sz="800"/>
          </a:p>
        </p:txBody>
      </p:sp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4.2.3.4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2655D6F-1AE4-1643-86D0-052E4B076946}" type="slidenum">
              <a:rPr lang="en-US" sz="800"/>
              <a:pPr/>
              <a:t>3</a:t>
            </a:fld>
            <a:endParaRPr lang="en-US" sz="800"/>
          </a:p>
        </p:txBody>
      </p:sp>
      <p:sp>
        <p:nvSpPr>
          <p:cNvPr id="10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/>
              <a:t>Chapter 4 Sections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752A7A8-1BFB-3D42-AC55-4495B1BD36D4}" type="slidenum">
              <a:rPr lang="en-US" sz="800"/>
              <a:pPr/>
              <a:t>30</a:t>
            </a:fld>
            <a:endParaRPr lang="en-US" sz="800"/>
          </a:p>
        </p:txBody>
      </p:sp>
      <p:sp>
        <p:nvSpPr>
          <p:cNvPr id="67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4.2.3.5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3EFA815-37F8-6E40-8D22-47648236C951}" type="slidenum">
              <a:rPr lang="en-US" sz="800"/>
              <a:pPr/>
              <a:t>31</a:t>
            </a:fld>
            <a:endParaRPr lang="en-US" sz="800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4.2.3.6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EA238C0-88DF-0049-85F8-FAAE6AF85843}" type="slidenum">
              <a:rPr lang="en-US" sz="800"/>
              <a:pPr/>
              <a:t>32</a:t>
            </a:fld>
            <a:endParaRPr lang="en-US" sz="8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4.2.4.1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6CBB13-EA36-EE47-90FD-9E1166256813}" type="slidenum">
              <a:rPr lang="en-US" sz="800"/>
              <a:pPr/>
              <a:t>33</a:t>
            </a:fld>
            <a:endParaRPr lang="en-US" sz="8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4.2.4.2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367A93F-A739-DB44-8999-F085B87F30A2}" type="slidenum">
              <a:rPr lang="en-US" sz="800"/>
              <a:pPr/>
              <a:t>34</a:t>
            </a:fld>
            <a:endParaRPr lang="en-US" sz="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4.2.4.3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058967E-4BC3-7B44-BD37-7409A79836DD}" type="slidenum">
              <a:rPr lang="en-US" sz="800"/>
              <a:pPr/>
              <a:t>35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4.2.4.4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8144D9D-93B6-AF40-8854-99CCCFD63AEF}" type="slidenum">
              <a:rPr lang="en-US" sz="800"/>
              <a:pPr/>
              <a:t>39</a:t>
            </a:fld>
            <a:endParaRPr lang="en-US" sz="800"/>
          </a:p>
        </p:txBody>
      </p:sp>
      <p:sp>
        <p:nvSpPr>
          <p:cNvPr id="137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4.5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C18BF6-4058-F04B-81E7-4F2EC2CD3F1A}" type="slidenum">
              <a:rPr lang="en-US" sz="800"/>
              <a:pPr/>
              <a:t>4</a:t>
            </a:fld>
            <a:endParaRPr lang="en-US" sz="800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4.1.1.1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92E6443-E366-0646-B101-F0ED93B05558}" type="slidenum">
              <a:rPr lang="en-US" sz="800"/>
              <a:pPr/>
              <a:t>5</a:t>
            </a:fld>
            <a:endParaRPr lang="en-US" sz="800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4.1.1.1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9AD2FA3-6F3F-0F40-A1BD-9828FA9BEC3D}" type="slidenum">
              <a:rPr lang="en-US" sz="800"/>
              <a:pPr/>
              <a:t>6</a:t>
            </a:fld>
            <a:endParaRPr lang="en-US" sz="8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4.1.1.2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Chap3-Hub, Switch, &amp; Router Explained - What's the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8532F71-2340-EB42-9513-093D0C3453B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072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ED54CAE-7FCF-B34D-A03E-34C5889278FF}" type="slidenum">
              <a:rPr lang="en-US" sz="800"/>
              <a:pPr/>
              <a:t>8</a:t>
            </a:fld>
            <a:endParaRPr lang="en-US" sz="800"/>
          </a:p>
        </p:txBody>
      </p:sp>
      <p:sp>
        <p:nvSpPr>
          <p:cNvPr id="18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4.1.2.1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A05290F-53BA-6D42-856A-F196132C5704}" type="slidenum">
              <a:rPr lang="en-US" sz="800"/>
              <a:pPr/>
              <a:t>9</a:t>
            </a:fld>
            <a:endParaRPr lang="en-US" sz="80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/>
              <a:t>Section 4.1.2.2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82CAA65-064A-A347-B812-2C691AA6C0A0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97356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883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84143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9685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CB1092E3-16E6-8944-994D-4E348B1D31B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2437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74410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371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3503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92544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135147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425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0111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31554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2239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6559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714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9874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7969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556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7209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6369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06536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3878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A37DE0F-5344-D543-AEEB-3082550DA5D5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0" r:id="rId1"/>
    <p:sldLayoutId id="2147484209" r:id="rId2"/>
    <p:sldLayoutId id="2147484210" r:id="rId3"/>
    <p:sldLayoutId id="2147484211" r:id="rId4"/>
    <p:sldLayoutId id="2147484212" r:id="rId5"/>
    <p:sldLayoutId id="2147484213" r:id="rId6"/>
    <p:sldLayoutId id="2147484214" r:id="rId7"/>
    <p:sldLayoutId id="2147484215" r:id="rId8"/>
    <p:sldLayoutId id="2147484216" r:id="rId9"/>
    <p:sldLayoutId id="2147484217" r:id="rId10"/>
    <p:sldLayoutId id="2147484218" r:id="rId11"/>
    <p:sldLayoutId id="2147484219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675" y="393700"/>
            <a:ext cx="87725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99D72ABB-44CB-C447-8E09-E18ABB73124E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2725" y="13795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20" r:id="rId2"/>
    <p:sldLayoutId id="2147484221" r:id="rId3"/>
    <p:sldLayoutId id="2147484222" r:id="rId4"/>
    <p:sldLayoutId id="2147484223" r:id="rId5"/>
    <p:sldLayoutId id="2147484224" r:id="rId6"/>
    <p:sldLayoutId id="2147484225" r:id="rId7"/>
    <p:sldLayoutId id="2147484226" r:id="rId8"/>
    <p:sldLayoutId id="2147484227" r:id="rId9"/>
    <p:sldLayoutId id="2147484228" r:id="rId10"/>
    <p:sldLayoutId id="2147484229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a/imgres?um=1&amp;hl=en&amp;safe=off&amp;tbo=d&amp;biw=943&amp;bih=434&amp;tbs=isz:l&amp;tbm=isch&amp;tbnid=h1UoOIYFLIcE7M:&amp;imgrefurl=http://www.alibaba.com/product-gs/405309906/STP_Cat6_Cable_500HMZ_4X2X0_57.html&amp;docid=Lu4rdAD7UVFVMM&amp;itg=1&amp;imgurl=http://i01.i.aliimg.com/img/pb/501/067/326/326067501_456.jpg&amp;w=1200&amp;h=1468&amp;ei=8DW3UKqRGaS72QXg94HYBQ&amp;zoom=1&amp;iact=hc&amp;vpx=498&amp;vpy=21&amp;dur=2300&amp;hovh=248&amp;hovw=203&amp;tx=135&amp;ty=145&amp;sig=115649224497106908752&amp;page=2&amp;tbnh=143&amp;tbnw=126&amp;start=13&amp;ndsp=20&amp;ved=1t:429,r:17,s:0,i:13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televisionrealm.com/wp-content/uploads/2012/09/Linksys-EA6500.jp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>
                <a:latin typeface="Arial" charset="0"/>
              </a:rPr>
              <a:t>Chapter 3:</a:t>
            </a:r>
            <a:br>
              <a:rPr lang="en-US" sz="2800" dirty="0">
                <a:latin typeface="Arial" charset="0"/>
              </a:rPr>
            </a:br>
            <a:r>
              <a:rPr lang="en-US" sz="2800" dirty="0">
                <a:latin typeface="Arial" charset="0"/>
              </a:rPr>
              <a:t>Network Access</a:t>
            </a:r>
            <a:endParaRPr lang="en-US" sz="2800" dirty="0">
              <a:solidFill>
                <a:schemeClr val="folHlink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>
              <a:buFont typeface="Wingdings" charset="0"/>
              <a:buNone/>
            </a:pPr>
            <a:r>
              <a:rPr lang="en-US" sz="2400">
                <a:latin typeface="Arial" charset="0"/>
              </a:rPr>
              <a:t>Network Access</a:t>
            </a:r>
            <a:endParaRPr lang="en-US" sz="2400" dirty="0"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Purpose of the Physical Layer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3.1 Physical Layer Protocol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638536"/>
              </p:ext>
            </p:extLst>
          </p:nvPr>
        </p:nvGraphicFramePr>
        <p:xfrm>
          <a:off x="343359" y="1326407"/>
          <a:ext cx="8353708" cy="43576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8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055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7654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Standard</a:t>
                      </a:r>
                      <a:r>
                        <a:rPr lang="en-CA" sz="1800" baseline="0" dirty="0"/>
                        <a:t> organization</a:t>
                      </a:r>
                      <a:endParaRPr lang="en-CA" sz="1800" dirty="0"/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800" dirty="0"/>
                        <a:t>Networking Standards</a:t>
                      </a:r>
                      <a:r>
                        <a:rPr lang="en-CA" sz="1800" baseline="0" dirty="0"/>
                        <a:t> </a:t>
                      </a:r>
                      <a:endParaRPr lang="en-CA" sz="1800" dirty="0"/>
                    </a:p>
                  </a:txBody>
                  <a:tcPr marL="91428" marR="91428" marT="45726" marB="45726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6655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ISO</a:t>
                      </a:r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ISO 8877:</a:t>
                      </a:r>
                      <a:r>
                        <a:rPr lang="en-CA" sz="1200" baseline="0" dirty="0"/>
                        <a:t> Officially adopted the </a:t>
                      </a:r>
                      <a:r>
                        <a:rPr lang="en-CA" sz="1200" dirty="0"/>
                        <a:t>RJ connectors (e.g., RJ-11, RJ-45)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ISO 11801: Network cabling standard similar to EIA/TIA 568.</a:t>
                      </a:r>
                    </a:p>
                  </a:txBody>
                  <a:tcPr marL="91428" marR="91428" marT="45726" marB="45726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8888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EIA/TIA</a:t>
                      </a:r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/>
                        <a:t>TIA-568-C: Telecommunications cabling standards, used by nearly all voice, video and data networks.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/>
                        <a:t>TIA-569-B: Commercial Building Standards for Telecommunications Pathways and Spaces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/>
                        <a:t>TIA-598-C: Fiber optic color coding</a:t>
                      </a:r>
                    </a:p>
                    <a:p>
                      <a:pPr marL="285750" marR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dirty="0"/>
                        <a:t>TIA-942: Telecommunications Infrastructure Standard for Data Centers</a:t>
                      </a:r>
                    </a:p>
                  </a:txBody>
                  <a:tcPr marL="91428" marR="91428" marT="45726" marB="45726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127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ANSI</a:t>
                      </a:r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568-C: RJ-45</a:t>
                      </a:r>
                      <a:r>
                        <a:rPr lang="en-CA" sz="1200" baseline="0" dirty="0"/>
                        <a:t> pinouts. </a:t>
                      </a:r>
                      <a:r>
                        <a:rPr lang="en-CA" sz="1200" dirty="0"/>
                        <a:t>Co-developed with </a:t>
                      </a:r>
                      <a:r>
                        <a:rPr lang="en-CA" sz="1200" baseline="0" dirty="0"/>
                        <a:t> EIA/TIA</a:t>
                      </a:r>
                      <a:endParaRPr lang="en-CA" sz="1200" dirty="0"/>
                    </a:p>
                  </a:txBody>
                  <a:tcPr marL="91428" marR="91428" marT="45726" marB="45726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6145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ITU-T</a:t>
                      </a:r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G.992: </a:t>
                      </a:r>
                      <a:r>
                        <a:rPr lang="en-CA" sz="1200" baseline="0" dirty="0"/>
                        <a:t>ADSL</a:t>
                      </a:r>
                    </a:p>
                  </a:txBody>
                  <a:tcPr marL="91428" marR="91428" marT="45726" marB="45726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4218">
                <a:tc>
                  <a:txBody>
                    <a:bodyPr/>
                    <a:lstStyle/>
                    <a:p>
                      <a:pPr algn="ctr"/>
                      <a:r>
                        <a:rPr lang="en-CA" sz="1600" b="1" dirty="0"/>
                        <a:t>IEEE</a:t>
                      </a:r>
                    </a:p>
                  </a:txBody>
                  <a:tcPr marL="91428" marR="91428" marT="45726" marB="45726"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802.3</a:t>
                      </a:r>
                      <a:r>
                        <a:rPr lang="en-CA" sz="1200" baseline="0" dirty="0"/>
                        <a:t>: </a:t>
                      </a:r>
                      <a:r>
                        <a:rPr lang="en-CA" sz="1200" dirty="0"/>
                        <a:t>Ethernet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802.11: Wireless LAN (WLAN) &amp; Mesh (Wi-Fi certification)</a:t>
                      </a:r>
                    </a:p>
                    <a:p>
                      <a:pPr marL="285750" indent="-285750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802.15: Bluetooth</a:t>
                      </a:r>
                    </a:p>
                  </a:txBody>
                  <a:tcPr marL="91428" marR="91428" marT="45726" marB="45726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Fundamental Principles of Layer 1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Physical Layer Fundamental Principles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544333"/>
              </p:ext>
            </p:extLst>
          </p:nvPr>
        </p:nvGraphicFramePr>
        <p:xfrm>
          <a:off x="435573" y="1451426"/>
          <a:ext cx="8289103" cy="43291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6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6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01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51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79247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Media</a:t>
                      </a:r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 b="1" dirty="0"/>
                        <a:t>Physical Components</a:t>
                      </a:r>
                      <a:endParaRPr lang="en-CA" sz="1600" dirty="0"/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 dirty="0"/>
                        <a:t>Frame Encoding Technique</a:t>
                      </a:r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CA" sz="1600" dirty="0"/>
                        <a:t>Signalling Method</a:t>
                      </a:r>
                    </a:p>
                  </a:txBody>
                  <a:tcPr marL="91441" marR="91441" marT="45730" marB="4573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822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Copper cable</a:t>
                      </a:r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UTP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Coaxial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Connectors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Interfaces</a:t>
                      </a: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Manchester Encoding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Non-Return to Zero (NRZ) techniques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4B/5B codes are used with Multi-Level Transition Level 3 (MLT-3) signaling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8B/10B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PAM5</a:t>
                      </a: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Changes in the electromagnetic field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Intensity of the electromagnetic field 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Phase of the electromagnetic wave</a:t>
                      </a:r>
                    </a:p>
                  </a:txBody>
                  <a:tcPr marL="91441" marR="91441"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71902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Fiber Optic cable</a:t>
                      </a:r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Single-mode Fiber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Multimode Fiber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Connectors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Interfaces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Lasers and LEDs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Photoreceptors</a:t>
                      </a: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Pulses of light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dirty="0"/>
                        <a:t>Wavelength multiplexing using different colors</a:t>
                      </a:r>
                      <a:endParaRPr lang="en-CA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pulse equals 1.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pulse is 0. </a:t>
                      </a:r>
                    </a:p>
                  </a:txBody>
                  <a:tcPr marL="91441" marR="91441" marT="45730" marB="4573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141">
                <a:tc>
                  <a:txBody>
                    <a:bodyPr/>
                    <a:lstStyle/>
                    <a:p>
                      <a:pPr algn="ctr"/>
                      <a:r>
                        <a:rPr lang="en-CA" sz="1400" b="1" dirty="0"/>
                        <a:t>Wireless media</a:t>
                      </a:r>
                    </a:p>
                  </a:txBody>
                  <a:tcPr marL="91441" marR="91441" marT="45730" marB="45730" anchor="ctr"/>
                </a:tc>
                <a:tc>
                  <a:txBody>
                    <a:bodyPr/>
                    <a:lstStyle/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Access Points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NICs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</a:t>
                      </a:r>
                    </a:p>
                    <a:p>
                      <a:pPr marL="174625" marR="0" indent="-174625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Antennae </a:t>
                      </a: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DSSS (direct-sequence spread-spectrum)</a:t>
                      </a:r>
                    </a:p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OFDM (orthogonal frequency division multiplexing)</a:t>
                      </a:r>
                    </a:p>
                  </a:txBody>
                  <a:tcPr marL="91441" marR="91441" marT="45730" marB="45730"/>
                </a:tc>
                <a:tc>
                  <a:txBody>
                    <a:bodyPr/>
                    <a:lstStyle/>
                    <a:p>
                      <a:pPr marL="174625" indent="-174625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Radio waves</a:t>
                      </a:r>
                    </a:p>
                  </a:txBody>
                  <a:tcPr marL="91441" marR="91441" marT="45730" marB="457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Fundamental Principles of Layer 1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Bandwidth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56316"/>
            <a:ext cx="9143999" cy="3769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Fundamental Principles of Layer 1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Throughput</a:t>
            </a:r>
          </a:p>
        </p:txBody>
      </p:sp>
      <p:pic>
        <p:nvPicPr>
          <p:cNvPr id="27650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706" r="-28706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Fundamental Principles of Layer 1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Types of Physical Media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3" y="1242517"/>
            <a:ext cx="7898578" cy="492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257457" y="223093"/>
            <a:ext cx="8515068" cy="1235599"/>
          </a:xfrm>
        </p:spPr>
        <p:txBody>
          <a:bodyPr/>
          <a:lstStyle/>
          <a:p>
            <a:pPr eaLnBrk="1" hangingPunct="1"/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3.2 Network Media - </a:t>
            </a:r>
            <a:r>
              <a:rPr lang="en-US" sz="2800" b="0" i="1" dirty="0">
                <a:latin typeface="Arial" charset="0"/>
              </a:rPr>
              <a:t>Copper Cabling</a:t>
            </a:r>
          </a:p>
        </p:txBody>
      </p:sp>
      <p:pic>
        <p:nvPicPr>
          <p:cNvPr id="31746" name="Content Placeholder 1" descr="dc-products-coppercables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8" b="-398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98"/>
          <a:stretch>
            <a:fillRect/>
          </a:stretch>
        </p:blipFill>
        <p:spPr bwMode="auto">
          <a:xfrm>
            <a:off x="396875" y="1438275"/>
            <a:ext cx="8408988" cy="481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57457" y="223093"/>
            <a:ext cx="8515068" cy="1235599"/>
          </a:xfrm>
        </p:spPr>
        <p:txBody>
          <a:bodyPr/>
          <a:lstStyle/>
          <a:p>
            <a:pPr eaLnBrk="1" hangingPunct="1"/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3.2 Network Media - </a:t>
            </a:r>
            <a:r>
              <a:rPr lang="en-US" sz="2800" b="0" i="1" dirty="0">
                <a:latin typeface="Arial" charset="0"/>
              </a:rPr>
              <a:t>Copper Cabling</a:t>
            </a:r>
          </a:p>
        </p:txBody>
      </p:sp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400000">
            <a:off x="5395913" y="1671637"/>
            <a:ext cx="2152650" cy="201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3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1360488"/>
            <a:ext cx="2909887" cy="239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844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4538663"/>
            <a:ext cx="53594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89488" y="1417638"/>
            <a:ext cx="3167062" cy="282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dirty="0"/>
          </a:p>
        </p:txBody>
      </p:sp>
      <p:sp>
        <p:nvSpPr>
          <p:cNvPr id="35846" name="TextBox 7"/>
          <p:cNvSpPr txBox="1">
            <a:spLocks noChangeArrowheads="1"/>
          </p:cNvSpPr>
          <p:nvPr/>
        </p:nvSpPr>
        <p:spPr bwMode="auto">
          <a:xfrm>
            <a:off x="4786313" y="3881438"/>
            <a:ext cx="31654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/>
              <a:t>Shielded Twisted Pair (STP) cable</a:t>
            </a:r>
          </a:p>
        </p:txBody>
      </p:sp>
      <p:sp>
        <p:nvSpPr>
          <p:cNvPr id="9" name="Rectangle 8"/>
          <p:cNvSpPr/>
          <p:nvPr/>
        </p:nvSpPr>
        <p:spPr>
          <a:xfrm>
            <a:off x="1276350" y="1417638"/>
            <a:ext cx="3165475" cy="28225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dirty="0"/>
          </a:p>
        </p:txBody>
      </p:sp>
      <p:sp>
        <p:nvSpPr>
          <p:cNvPr id="35848" name="TextBox 9"/>
          <p:cNvSpPr txBox="1">
            <a:spLocks noChangeArrowheads="1"/>
          </p:cNvSpPr>
          <p:nvPr/>
        </p:nvSpPr>
        <p:spPr bwMode="auto">
          <a:xfrm>
            <a:off x="1273175" y="3881438"/>
            <a:ext cx="3163888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/>
              <a:t>Unshielded Twisted Pair (UTP) cable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97075" y="4538663"/>
            <a:ext cx="5211763" cy="2006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CA" dirty="0"/>
          </a:p>
        </p:txBody>
      </p:sp>
      <p:sp>
        <p:nvSpPr>
          <p:cNvPr id="35850" name="TextBox 11"/>
          <p:cNvSpPr txBox="1">
            <a:spLocks noChangeArrowheads="1"/>
          </p:cNvSpPr>
          <p:nvPr/>
        </p:nvSpPr>
        <p:spPr bwMode="auto">
          <a:xfrm>
            <a:off x="1995488" y="6184900"/>
            <a:ext cx="52070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400"/>
              <a:t>Coaxial cable</a:t>
            </a:r>
          </a:p>
        </p:txBody>
      </p:sp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>
          <a:xfrm>
            <a:off x="257457" y="223093"/>
            <a:ext cx="8515068" cy="823733"/>
          </a:xfrm>
        </p:spPr>
        <p:txBody>
          <a:bodyPr/>
          <a:lstStyle/>
          <a:p>
            <a:pPr eaLnBrk="1" hangingPunct="1"/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3.2 Network Media - </a:t>
            </a:r>
            <a:r>
              <a:rPr lang="en-US" sz="2800" b="0" i="1" dirty="0">
                <a:latin typeface="Arial" charset="0"/>
              </a:rPr>
              <a:t>Copper Cabling</a:t>
            </a: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446213"/>
            <a:ext cx="8609013" cy="477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7164" y="497669"/>
            <a:ext cx="9144000" cy="840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pPr algn="ctr" eaLnBrk="1" hangingPunct="1"/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3.2 Network Media – </a:t>
            </a:r>
            <a:r>
              <a:rPr lang="en-US" sz="2800" b="0" i="1" dirty="0">
                <a:latin typeface="Arial" charset="0"/>
              </a:rPr>
              <a:t>Unshielded Twisted-Pair (UTP) Cable</a:t>
            </a:r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5" y="1647464"/>
            <a:ext cx="7744531" cy="405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4448175" y="2292350"/>
            <a:ext cx="10525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200" b="1"/>
              <a:t>Foil Shields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938713" y="2568575"/>
            <a:ext cx="0" cy="1090613"/>
          </a:xfrm>
          <a:prstGeom prst="straightConnector1">
            <a:avLst/>
          </a:prstGeom>
          <a:ln w="28575">
            <a:solidFill>
              <a:schemeClr val="tx1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941" name="TextBox 6"/>
          <p:cNvSpPr txBox="1">
            <a:spLocks noChangeArrowheads="1"/>
          </p:cNvSpPr>
          <p:nvPr/>
        </p:nvSpPr>
        <p:spPr bwMode="auto">
          <a:xfrm>
            <a:off x="3079750" y="1897063"/>
            <a:ext cx="1779588" cy="276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CA" sz="1200" b="1"/>
              <a:t>Braided or Foil Shield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020" y="942854"/>
            <a:ext cx="8772525" cy="838200"/>
          </a:xfrm>
        </p:spPr>
        <p:txBody>
          <a:bodyPr/>
          <a:lstStyle/>
          <a:p>
            <a:pPr algn="ctr"/>
            <a:r>
              <a:rPr lang="en-US" dirty="0">
                <a:latin typeface="Arial" charset="0"/>
              </a:rPr>
              <a:t>3.2 Network Media – </a:t>
            </a:r>
            <a:r>
              <a:rPr lang="en-US" b="0" i="1" dirty="0">
                <a:latin typeface="Arial" charset="0"/>
              </a:rPr>
              <a:t>Shielded Twisted-Pair (UTP) Cable</a:t>
            </a:r>
            <a:br>
              <a:rPr lang="en-US" b="0" i="1" dirty="0">
                <a:latin typeface="Arial" charset="0"/>
              </a:rPr>
            </a:br>
            <a:endParaRPr lang="en-US" dirty="0"/>
          </a:p>
        </p:txBody>
      </p: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609600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/>
              <a:t>Chapter 3: Objectives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55638" y="1828799"/>
            <a:ext cx="7940675" cy="4640729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Students will be able to:</a:t>
            </a:r>
          </a:p>
          <a:p>
            <a:pPr>
              <a:buFont typeface="Wingdings" charset="2"/>
              <a:buChar char="§"/>
            </a:pPr>
            <a:r>
              <a:rPr lang="en-CA" dirty="0"/>
              <a:t>Explain how physical layer protocols and services support communications across data networks.</a:t>
            </a:r>
          </a:p>
          <a:p>
            <a:pPr>
              <a:buFont typeface="Wingdings" charset="2"/>
              <a:buChar char="§"/>
            </a:pPr>
            <a:r>
              <a:rPr lang="en-CA" dirty="0"/>
              <a:t>Build a simple network using the appropriate.</a:t>
            </a:r>
          </a:p>
          <a:p>
            <a:pPr>
              <a:buFont typeface="Wingdings" charset="2"/>
              <a:buChar char="§"/>
            </a:pPr>
            <a:r>
              <a:rPr lang="en-CA" dirty="0"/>
              <a:t>Explain the role of the data link layer in supporting communications across data networks.</a:t>
            </a:r>
          </a:p>
          <a:p>
            <a:pPr>
              <a:buFont typeface="Wingdings" charset="2"/>
              <a:buChar char="§"/>
            </a:pPr>
            <a:r>
              <a:rPr lang="en-CA" dirty="0"/>
              <a:t>Compare media access control techniques and logical topologies used in networks.</a:t>
            </a:r>
          </a:p>
          <a:p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067135042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675" y="393700"/>
            <a:ext cx="8772525" cy="618804"/>
          </a:xfrm>
        </p:spPr>
        <p:txBody>
          <a:bodyPr/>
          <a:lstStyle/>
          <a:p>
            <a:pPr algn="ctr" eaLnBrk="1" hangingPunct="1"/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3.2 Network Media – </a:t>
            </a:r>
            <a:r>
              <a:rPr lang="en-US" b="0" i="1" dirty="0">
                <a:latin typeface="Arial" charset="0"/>
              </a:rPr>
              <a:t>Coaxial Cable</a:t>
            </a: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063" y="1804988"/>
            <a:ext cx="6910387" cy="401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Copper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Cooper Media Safety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325" y="1404938"/>
            <a:ext cx="6743700" cy="513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UTP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Properties of UTP Cabling</a:t>
            </a:r>
          </a:p>
        </p:txBody>
      </p:sp>
      <p:pic>
        <p:nvPicPr>
          <p:cNvPr id="46082" name="Content Placeholder 1" descr="372.jp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5861" r="-35861"/>
          <a:stretch>
            <a:fillRect/>
          </a:stretch>
        </p:blipFill>
        <p:spPr bwMode="auto">
          <a:xfrm>
            <a:off x="365125" y="15319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UTP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UTP Connectors</a:t>
            </a:r>
          </a:p>
        </p:txBody>
      </p:sp>
      <p:pic>
        <p:nvPicPr>
          <p:cNvPr id="50178" name="Content Placeholder 1" descr="rj45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333" r="-19333"/>
          <a:stretch>
            <a:fillRect/>
          </a:stretch>
        </p:blipFill>
        <p:spPr>
          <a:xfrm>
            <a:off x="350773" y="1352962"/>
            <a:ext cx="8456733" cy="4726366"/>
          </a:xfrm>
        </p:spPr>
      </p:pic>
    </p:spTree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UTP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Types of UTP Cable</a:t>
            </a: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1387475"/>
            <a:ext cx="7488237" cy="504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UTP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Testing UTP Cables</a:t>
            </a:r>
          </a:p>
        </p:txBody>
      </p:sp>
      <p:pic>
        <p:nvPicPr>
          <p:cNvPr id="5632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249" r="-8249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Properties of Fiber Optic Cabling</a:t>
            </a:r>
          </a:p>
        </p:txBody>
      </p:sp>
      <p:pic>
        <p:nvPicPr>
          <p:cNvPr id="58370" name="Content Placeholder 1" descr="optic-fiber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831" r="-17831"/>
          <a:stretch>
            <a:fillRect/>
          </a:stretch>
        </p:blipFill>
        <p:spPr bwMode="auto">
          <a:xfrm>
            <a:off x="365125" y="1531938"/>
            <a:ext cx="8734425" cy="508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Fiber Media Cable Design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1549400"/>
            <a:ext cx="8736012" cy="4573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Types of Fiber Media</a:t>
            </a: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308100"/>
            <a:ext cx="7875588" cy="532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Network Fiber Connectors</a:t>
            </a:r>
          </a:p>
        </p:txBody>
      </p:sp>
      <p:pic>
        <p:nvPicPr>
          <p:cNvPr id="64514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99" r="-16199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Chapter 3</a:t>
            </a:r>
          </a:p>
        </p:txBody>
      </p:sp>
      <p:sp>
        <p:nvSpPr>
          <p:cNvPr id="921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sz="2400" dirty="0">
                <a:latin typeface="Arial" charset="0"/>
              </a:rPr>
              <a:t>3.1  Physical Layer Protocols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3.2  Network Media</a:t>
            </a:r>
          </a:p>
          <a:p>
            <a:pPr lvl="1" eaLnBrk="1" hangingPunct="1"/>
            <a:r>
              <a:rPr lang="en-US" sz="2400" dirty="0">
                <a:latin typeface="Arial" charset="0"/>
              </a:rPr>
              <a:t>3.3  Summary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Testing Fiber Cables</a:t>
            </a:r>
          </a:p>
        </p:txBody>
      </p:sp>
      <p:pic>
        <p:nvPicPr>
          <p:cNvPr id="66562" name="Content Placeholder 1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52" r="-3952"/>
          <a:stretch>
            <a:fillRect/>
          </a:stretch>
        </p:blipFill>
        <p:spPr/>
      </p:pic>
    </p:spTree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Fiber Optic Cabling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Fiber versus Copper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71550" y="1398588"/>
          <a:ext cx="7416800" cy="5095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8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42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242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Implementation issues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Copper media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Fibre-optic</a:t>
                      </a: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Bandwidth supported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Mbps</a:t>
                      </a: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10 Gbps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 Mbps</a:t>
                      </a: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– 100 Gbps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Distance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Relatively</a:t>
                      </a: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short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 – 100 meters)</a:t>
                      </a:r>
                      <a:endParaRPr lang="en-CA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Relatively High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(1 – 100,000 meters)</a:t>
                      </a: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Immunity to EMI and RFI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(Completely immune)</a:t>
                      </a: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Immunity to electrical hazards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</a:p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(Completely immune)</a:t>
                      </a: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Media and connector</a:t>
                      </a:r>
                      <a:r>
                        <a:rPr lang="en-CA" sz="1600" baseline="0" dirty="0"/>
                        <a:t> </a:t>
                      </a:r>
                      <a:r>
                        <a:rPr lang="en-CA" sz="1600" dirty="0"/>
                        <a:t>costs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Installation skills required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buFont typeface="Arial" pitchFamily="34" charset="0"/>
                        <a:buNone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36984">
                <a:tc>
                  <a:txBody>
                    <a:bodyPr/>
                    <a:lstStyle/>
                    <a:p>
                      <a:pPr algn="ctr"/>
                      <a:r>
                        <a:rPr lang="en-CA" sz="1600" dirty="0"/>
                        <a:t>Safety precautions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Lowest</a:t>
                      </a:r>
                    </a:p>
                  </a:txBody>
                  <a:tcPr marT="45731" marB="45731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en-CA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Highest</a:t>
                      </a:r>
                    </a:p>
                  </a:txBody>
                  <a:tcPr marT="45731" marB="4573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Wireless Media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Properties of Wireless Media</a:t>
            </a:r>
          </a:p>
        </p:txBody>
      </p:sp>
      <p:pic>
        <p:nvPicPr>
          <p:cNvPr id="70658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425" y="1422400"/>
            <a:ext cx="5272088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971550" y="1293813"/>
          <a:ext cx="7272338" cy="53498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931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79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2153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IEEE 802.11 standards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Commonly referred to as Wi-Fi.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Uses CSMA/CA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Variations include: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802.11a:</a:t>
                      </a:r>
                      <a:r>
                        <a:rPr lang="en-CA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54 Mbps, 5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802.11b:</a:t>
                      </a:r>
                      <a:r>
                        <a:rPr lang="en-CA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11 Mbps, 2.4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802.11g:</a:t>
                      </a:r>
                      <a:r>
                        <a:rPr lang="en-CA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54 Mbps, 2.4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802.11n:</a:t>
                      </a:r>
                      <a:r>
                        <a:rPr lang="en-CA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600 Mbps, 2.4 and 5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802.11ac:</a:t>
                      </a:r>
                      <a:r>
                        <a:rPr lang="en-CA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1 Gbps, 5 GHz</a:t>
                      </a:r>
                    </a:p>
                    <a:p>
                      <a:pPr marL="355600" lvl="2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802.11ad:</a:t>
                      </a:r>
                      <a:r>
                        <a:rPr lang="en-CA" sz="12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7 Gbps, 2.4 GHz, 5 GHz, and 60 GHz</a:t>
                      </a:r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53861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IEEE 802.15 standard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Supports speeds up</a:t>
                      </a:r>
                      <a:r>
                        <a:rPr lang="en-CA" sz="14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to 3 Mbps</a:t>
                      </a:r>
                      <a:endParaRPr lang="en-CA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Provides device pairing over distances from 1 to 100 meters.</a:t>
                      </a: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53861">
                <a:tc>
                  <a:txBody>
                    <a:bodyPr/>
                    <a:lstStyle/>
                    <a:p>
                      <a:endParaRPr lang="en-CA" sz="1800" dirty="0"/>
                    </a:p>
                  </a:txBody>
                  <a:tcPr marL="91434" marR="91434" marT="45717" marB="4571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IEEE 802.16 standard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Provides speeds up to 1 Gbps</a:t>
                      </a:r>
                    </a:p>
                    <a:p>
                      <a:pPr marL="177800" indent="-177800" algn="l" defTabSz="914400" rtl="0" eaLnBrk="1" latinLnBrk="0" hangingPunct="1">
                        <a:buFont typeface="Arial" pitchFamily="34" charset="0"/>
                        <a:buChar char="•"/>
                      </a:pPr>
                      <a:r>
                        <a:rPr lang="en-CA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Uses a point-to-multipoint topology to provide wireless broadband access.</a:t>
                      </a:r>
                    </a:p>
                  </a:txBody>
                  <a:tcPr marL="91434" marR="91434" marT="45717" marB="4571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27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Wireless Media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Types of Wireless Media</a:t>
            </a:r>
          </a:p>
        </p:txBody>
      </p:sp>
      <p:pic>
        <p:nvPicPr>
          <p:cNvPr id="72720" name="Picture 10" descr="http://www.takenatech.com/Portals/0/Bluetooth_LOGO.gif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767138"/>
            <a:ext cx="252095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1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525" y="1452563"/>
            <a:ext cx="28702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22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88" y="5041900"/>
            <a:ext cx="2665412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Wireless Media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Wireless LAN</a:t>
            </a:r>
          </a:p>
        </p:txBody>
      </p:sp>
      <p:sp>
        <p:nvSpPr>
          <p:cNvPr id="74754" name="Rectangle 3"/>
          <p:cNvSpPr>
            <a:spLocks noChangeArrowheads="1"/>
          </p:cNvSpPr>
          <p:nvPr/>
        </p:nvSpPr>
        <p:spPr bwMode="auto">
          <a:xfrm>
            <a:off x="2051050" y="5999163"/>
            <a:ext cx="5041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CA"/>
              <a:t>Cisco Linksys EA6500 802.11ac wireless router</a:t>
            </a:r>
          </a:p>
        </p:txBody>
      </p:sp>
      <p:pic>
        <p:nvPicPr>
          <p:cNvPr id="74755" name="Picture 4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1390650"/>
            <a:ext cx="7864475" cy="441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>
                <a:latin typeface="Arial" charset="0"/>
              </a:rPr>
            </a:br>
            <a:r>
              <a:rPr lang="en-US" sz="1800">
                <a:latin typeface="Arial" charset="0"/>
              </a:rPr>
              <a:t>Wireless Media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802.11 Wi-Fi Standards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966788" y="1544638"/>
          <a:ext cx="7345364" cy="44084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3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63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6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363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3037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Standard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Maximum Speed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Frequency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Backwards</a:t>
                      </a:r>
                      <a:r>
                        <a:rPr lang="en-CA" sz="1800" baseline="0" dirty="0"/>
                        <a:t> compatible</a:t>
                      </a:r>
                      <a:endParaRPr lang="en-CA" sz="1800" dirty="0"/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802.11a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54 Mbps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5 GHz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No</a:t>
                      </a:r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802.11b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11 Mbps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2.4 GHz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No</a:t>
                      </a:r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802.11g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54 Mbps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2.4 GHz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802.11b</a:t>
                      </a:r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39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802.11n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600 Mbps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2.4 GHz or 5 GHz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802.11b/g</a:t>
                      </a:r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2293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802.11ac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 1.3 Gbps</a:t>
                      </a:r>
                    </a:p>
                    <a:p>
                      <a:pPr algn="ctr"/>
                      <a:r>
                        <a:rPr lang="en-CA" sz="1400" dirty="0"/>
                        <a:t>(1300 Mbps)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2.4 GHz and 5.5 GHz 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802.11b/g/n</a:t>
                      </a:r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22935">
                <a:tc>
                  <a:txBody>
                    <a:bodyPr/>
                    <a:lstStyle/>
                    <a:p>
                      <a:pPr algn="ctr"/>
                      <a:r>
                        <a:rPr lang="en-CA" sz="1800" dirty="0"/>
                        <a:t>802.11ad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7 Gbps</a:t>
                      </a:r>
                    </a:p>
                    <a:p>
                      <a:pPr algn="ctr"/>
                      <a:r>
                        <a:rPr lang="en-CA" sz="1400" dirty="0"/>
                        <a:t>(7000 Mbps)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2.4 GHz, 5 GHz and 60 GHz </a:t>
                      </a:r>
                    </a:p>
                  </a:txBody>
                  <a:tcPr marL="91447" marR="91447" marT="45722" marB="457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400" dirty="0"/>
                        <a:t>802.11b/g/n/ac</a:t>
                      </a:r>
                    </a:p>
                  </a:txBody>
                  <a:tcPr marL="91447" marR="91447" marT="45722" marB="4572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新細明體" charset="0"/>
              </a:rPr>
              <a:t>Straight-through cables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itchFamily="2" charset="2"/>
              <a:buChar char="n"/>
              <a:defRPr/>
            </a:pPr>
            <a:r>
              <a:rPr lang="en-US" b="1" dirty="0">
                <a:solidFill>
                  <a:srgbClr val="000000"/>
                </a:solidFill>
                <a:cs typeface="+mn-cs"/>
              </a:rPr>
              <a:t>Switch to router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b="1" dirty="0">
                <a:solidFill>
                  <a:srgbClr val="000000"/>
                </a:solidFill>
                <a:cs typeface="+mn-cs"/>
              </a:rPr>
              <a:t>Switch to PC/server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r>
              <a:rPr lang="en-US" b="1" dirty="0">
                <a:solidFill>
                  <a:srgbClr val="000000"/>
                </a:solidFill>
                <a:cs typeface="+mn-cs"/>
              </a:rPr>
              <a:t>Hub to PC/server</a:t>
            </a:r>
          </a:p>
          <a:p>
            <a:pPr eaLnBrk="1" hangingPunct="1">
              <a:buFont typeface="Wingdings" pitchFamily="2" charset="2"/>
              <a:buChar char="n"/>
              <a:defRPr/>
            </a:pPr>
            <a:endParaRPr lang="en-US" altLang="zh-CN" b="1" dirty="0">
              <a:solidFill>
                <a:srgbClr val="000000"/>
              </a:solidFill>
              <a:ea typeface="宋体" pitchFamily="2" charset="-122"/>
              <a:cs typeface="+mn-cs"/>
            </a:endParaRPr>
          </a:p>
          <a:p>
            <a:pPr marL="0" indent="0" algn="ctr" eaLnBrk="1" hangingPunct="1">
              <a:buFont typeface="Wingdings" pitchFamily="2" charset="2"/>
              <a:buNone/>
              <a:defRPr/>
            </a:pPr>
            <a:r>
              <a:rPr lang="en-US" altLang="zh-CN" i="1" dirty="0">
                <a:solidFill>
                  <a:srgbClr val="000000"/>
                </a:solidFill>
                <a:ea typeface="宋体" pitchFamily="2" charset="-122"/>
                <a:cs typeface="+mn-cs"/>
              </a:rPr>
              <a:t>Lab environment</a:t>
            </a:r>
            <a:r>
              <a:rPr lang="en-US" altLang="zh-CN" i="1" dirty="0">
                <a:solidFill>
                  <a:srgbClr val="000000"/>
                </a:solidFill>
                <a:ea typeface="宋体" pitchFamily="2" charset="-122"/>
                <a:cs typeface="+mn-cs"/>
                <a:sym typeface="Wingdings" pitchFamily="2" charset="2"/>
              </a:rPr>
              <a:t> socket (different installation)</a:t>
            </a:r>
            <a:endParaRPr lang="en-AU" altLang="zh-CN" i="1" dirty="0">
              <a:solidFill>
                <a:srgbClr val="000000"/>
              </a:solidFill>
              <a:ea typeface="宋体" pitchFamily="2" charset="-122"/>
              <a:cs typeface="+mn-cs"/>
            </a:endParaRPr>
          </a:p>
        </p:txBody>
      </p:sp>
      <p:pic>
        <p:nvPicPr>
          <p:cNvPr id="39940" name="Picture 6" descr="nic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916" y="4252167"/>
            <a:ext cx="3759176" cy="2277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8395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ahoma" charset="0"/>
                <a:ea typeface="新細明體" charset="0"/>
              </a:rPr>
              <a:t>Crossover cable</a:t>
            </a:r>
            <a:endParaRPr lang="en-AU" altLang="zh-CN">
              <a:latin typeface="Tahoma" charset="0"/>
              <a:ea typeface="宋体" charset="0"/>
              <a:cs typeface="宋体" charset="0"/>
            </a:endParaRP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b="1">
                <a:latin typeface="Tahoma" charset="0"/>
                <a:ea typeface="新細明體" charset="0"/>
              </a:rPr>
              <a:t>Switch to switch</a:t>
            </a:r>
          </a:p>
          <a:p>
            <a:pPr eaLnBrk="1" hangingPunct="1"/>
            <a:r>
              <a:rPr lang="en-US" b="1">
                <a:latin typeface="Tahoma" charset="0"/>
                <a:ea typeface="新細明體" charset="0"/>
              </a:rPr>
              <a:t>Hub to hub</a:t>
            </a:r>
          </a:p>
          <a:p>
            <a:pPr eaLnBrk="1" hangingPunct="1"/>
            <a:r>
              <a:rPr lang="en-US" b="1">
                <a:latin typeface="Tahoma" charset="0"/>
                <a:ea typeface="新細明體" charset="0"/>
              </a:rPr>
              <a:t>Router to router</a:t>
            </a:r>
          </a:p>
          <a:p>
            <a:pPr eaLnBrk="1" hangingPunct="1"/>
            <a:r>
              <a:rPr lang="en-US" b="1">
                <a:latin typeface="Tahoma" charset="0"/>
                <a:ea typeface="新細明體" charset="0"/>
              </a:rPr>
              <a:t>PC to PC (NIC to NIC)</a:t>
            </a:r>
          </a:p>
          <a:p>
            <a:pPr eaLnBrk="1" hangingPunct="1"/>
            <a:r>
              <a:rPr lang="en-US" b="1">
                <a:latin typeface="Tahoma" charset="0"/>
                <a:ea typeface="新細明體" charset="0"/>
              </a:rPr>
              <a:t>Switch to hub</a:t>
            </a:r>
          </a:p>
          <a:p>
            <a:pPr eaLnBrk="1" hangingPunct="1"/>
            <a:r>
              <a:rPr lang="en-US" b="1">
                <a:latin typeface="Tahoma" charset="0"/>
                <a:ea typeface="新細明體" charset="0"/>
              </a:rPr>
              <a:t>Router to PC</a:t>
            </a:r>
            <a:endParaRPr lang="en-AU" altLang="zh-CN" b="1">
              <a:latin typeface="Tahoma" charset="0"/>
              <a:ea typeface="宋体" charset="0"/>
              <a:cs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0591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Tahoma" charset="0"/>
                <a:ea typeface="新細明體" charset="0"/>
              </a:rPr>
              <a:t>Exercise 1.1.5.3: Cabling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Tahoma" charset="0"/>
              <a:ea typeface="新細明體" charset="0"/>
            </a:endParaRPr>
          </a:p>
          <a:p>
            <a:endParaRPr lang="en-US" dirty="0">
              <a:latin typeface="Tahoma" charset="0"/>
              <a:ea typeface="新細明體" charset="0"/>
            </a:endParaRPr>
          </a:p>
          <a:p>
            <a:endParaRPr lang="en-US" dirty="0">
              <a:latin typeface="Tahoma" charset="0"/>
              <a:ea typeface="新細明體" charset="0"/>
            </a:endParaRPr>
          </a:p>
          <a:p>
            <a:endParaRPr lang="en-US" dirty="0">
              <a:latin typeface="Tahoma" charset="0"/>
              <a:ea typeface="新細明體" charset="0"/>
            </a:endParaRPr>
          </a:p>
          <a:p>
            <a:endParaRPr lang="en-US" dirty="0">
              <a:latin typeface="Tahoma" charset="0"/>
              <a:ea typeface="新細明體" charset="0"/>
            </a:endParaRPr>
          </a:p>
          <a:p>
            <a:pPr algn="ctr">
              <a:buFont typeface="Wingdings" charset="0"/>
              <a:buNone/>
            </a:pPr>
            <a:endParaRPr lang="en-US" dirty="0">
              <a:latin typeface="Tahoma" charset="0"/>
              <a:ea typeface="新細明體" charset="0"/>
            </a:endParaRP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239000" y="6308725"/>
            <a:ext cx="1905000" cy="54927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charset="0"/>
              <a:defRPr kumimoji="1" sz="2000" b="1">
                <a:solidFill>
                  <a:schemeClr val="tx1"/>
                </a:solidFill>
                <a:latin typeface="Tahoma" charset="0"/>
                <a:ea typeface="新細明體" charset="0"/>
                <a:cs typeface="新細明體" charset="0"/>
              </a:defRPr>
            </a:lvl9pPr>
          </a:lstStyle>
          <a:p>
            <a:pPr eaLnBrk="1" hangingPunct="1"/>
            <a:r>
              <a:rPr kumimoji="0" lang="en-US" altLang="zh-TW" sz="1400" b="0"/>
              <a:t>-</a:t>
            </a:r>
            <a:fld id="{C1165FF2-47CA-9E40-99EC-4085B76149FC}" type="slidenum">
              <a:rPr kumimoji="0" lang="en-US" altLang="zh-TW" sz="1400" b="0"/>
              <a:pPr eaLnBrk="1" hangingPunct="1"/>
              <a:t>38</a:t>
            </a:fld>
            <a:r>
              <a:rPr kumimoji="0" lang="en-US" altLang="zh-TW" sz="1400" b="0"/>
              <a:t>-</a:t>
            </a:r>
          </a:p>
        </p:txBody>
      </p:sp>
      <p:pic>
        <p:nvPicPr>
          <p:cNvPr id="46085" name="Picture 6" descr="http://www.netacad.hu/pictures/press/PT5_3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293" y="1746622"/>
            <a:ext cx="7509848" cy="394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03008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Network Access</a:t>
            </a:r>
            <a:br>
              <a:rPr lang="en-US" sz="1800">
                <a:latin typeface="Arial" charset="0"/>
              </a:rPr>
            </a:br>
            <a:r>
              <a:rPr lang="en-US">
                <a:latin typeface="Arial" charset="0"/>
              </a:rPr>
              <a:t>Summary</a:t>
            </a:r>
          </a:p>
        </p:txBody>
      </p:sp>
      <p:sp>
        <p:nvSpPr>
          <p:cNvPr id="13619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1963" indent="-342900" eaLnBrk="1" hangingPunct="1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Physical Layer Protocols</a:t>
            </a:r>
          </a:p>
          <a:p>
            <a:pPr marL="461963" indent="-342900" eaLnBrk="1" hangingPunct="1">
              <a:buFont typeface="Arial" charset="0"/>
              <a:buChar char="•"/>
            </a:pPr>
            <a:r>
              <a:rPr lang="en-US" sz="2800" dirty="0">
                <a:latin typeface="Arial" charset="0"/>
              </a:rPr>
              <a:t>Network Media</a:t>
            </a:r>
          </a:p>
        </p:txBody>
      </p:sp>
    </p:spTree>
    <p:extLst>
      <p:ext uri="{BB962C8B-B14F-4D97-AF65-F5344CB8AC3E}">
        <p14:creationId xmlns:p14="http://schemas.microsoft.com/office/powerpoint/2010/main" val="2668683155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Getting it Connected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Connecting to the Network</a:t>
            </a:r>
          </a:p>
        </p:txBody>
      </p:sp>
      <p:pic>
        <p:nvPicPr>
          <p:cNvPr id="11266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3" y="1354138"/>
            <a:ext cx="7827361" cy="4320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138242" name="Picture 3" descr="CNA_largo-onwhit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Getting it Connected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Connecting to the Network</a:t>
            </a:r>
          </a:p>
        </p:txBody>
      </p:sp>
      <p:pic>
        <p:nvPicPr>
          <p:cNvPr id="13314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838" y="1495425"/>
            <a:ext cx="7489825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>
                <a:latin typeface="Arial" charset="0"/>
              </a:rPr>
              <a:t>Getting it Connected</a:t>
            </a:r>
            <a:br>
              <a:rPr lang="en-US">
                <a:latin typeface="Arial" charset="0"/>
              </a:rPr>
            </a:br>
            <a:r>
              <a:rPr lang="en-US">
                <a:latin typeface="Arial" charset="0"/>
              </a:rPr>
              <a:t>Network Interface Cards</a:t>
            </a:r>
          </a:p>
        </p:txBody>
      </p:sp>
      <p:sp>
        <p:nvSpPr>
          <p:cNvPr id="15362" name="TextBox 4"/>
          <p:cNvSpPr txBox="1">
            <a:spLocks noChangeArrowheads="1"/>
          </p:cNvSpPr>
          <p:nvPr/>
        </p:nvSpPr>
        <p:spPr bwMode="auto">
          <a:xfrm>
            <a:off x="1744663" y="1614488"/>
            <a:ext cx="62357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1"/>
              <a:t>Connecting to the Wireless LAN with a Range Extender</a:t>
            </a:r>
          </a:p>
        </p:txBody>
      </p:sp>
      <p:pic>
        <p:nvPicPr>
          <p:cNvPr id="153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50" y="2189163"/>
            <a:ext cx="786765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2178-0D82-4965-871A-CD7C489F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Hub, Switch, &amp; Router – Video </a:t>
            </a:r>
          </a:p>
        </p:txBody>
      </p:sp>
      <p:pic>
        <p:nvPicPr>
          <p:cNvPr id="6" name="Chap3-Hub, Switch, &amp; Router Explained - What's the difference">
            <a:hlinkClick r:id="" action="ppaction://media"/>
            <a:extLst>
              <a:ext uri="{FF2B5EF4-FFF2-40B4-BE49-F238E27FC236}">
                <a16:creationId xmlns:a16="http://schemas.microsoft.com/office/drawing/2014/main" id="{1FA6A30F-AA64-45D9-A87D-BF19AF07A7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8087" b="6339"/>
          <a:stretch/>
        </p:blipFill>
        <p:spPr>
          <a:xfrm>
            <a:off x="193675" y="1350497"/>
            <a:ext cx="8772525" cy="5401995"/>
          </a:xfrm>
        </p:spPr>
      </p:pic>
    </p:spTree>
    <p:extLst>
      <p:ext uri="{BB962C8B-B14F-4D97-AF65-F5344CB8AC3E}">
        <p14:creationId xmlns:p14="http://schemas.microsoft.com/office/powerpoint/2010/main" val="95511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Purpose of the Physical Layer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3.1 Physical Layer Protocol</a:t>
            </a:r>
          </a:p>
        </p:txBody>
      </p:sp>
      <p:pic>
        <p:nvPicPr>
          <p:cNvPr id="174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5" y="1714500"/>
            <a:ext cx="7777163" cy="446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800" dirty="0">
                <a:latin typeface="Arial" charset="0"/>
              </a:rPr>
              <a:t>Purpose of the Physical Layer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3.1 Physical Layer Protocol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675" y="1908175"/>
            <a:ext cx="7054850" cy="4119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7393</TotalTime>
  <Pages>28</Pages>
  <Words>1046</Words>
  <Application>Microsoft Office PowerPoint</Application>
  <PresentationFormat>On-screen Show (4:3)</PresentationFormat>
  <Paragraphs>277</Paragraphs>
  <Slides>40</Slides>
  <Notes>36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Tahoma</vt:lpstr>
      <vt:lpstr>Wingdings</vt:lpstr>
      <vt:lpstr>PPT-TMPLT-WHT_C</vt:lpstr>
      <vt:lpstr>NetAcad-4F_PPT-WHT_060408</vt:lpstr>
      <vt:lpstr>Chapter 3: Network Access</vt:lpstr>
      <vt:lpstr>Chapter 3: Objectives</vt:lpstr>
      <vt:lpstr>Chapter 3</vt:lpstr>
      <vt:lpstr>Getting it Connected Connecting to the Network</vt:lpstr>
      <vt:lpstr>Getting it Connected Connecting to the Network</vt:lpstr>
      <vt:lpstr>Getting it Connected Network Interface Cards</vt:lpstr>
      <vt:lpstr>Hub, Switch, &amp; Router – Video </vt:lpstr>
      <vt:lpstr>Purpose of the Physical Layer 3.1 Physical Layer Protocol</vt:lpstr>
      <vt:lpstr>Purpose of the Physical Layer 3.1 Physical Layer Protocol</vt:lpstr>
      <vt:lpstr>Purpose of the Physical Layer 3.1 Physical Layer Protocol</vt:lpstr>
      <vt:lpstr>Fundamental Principles of Layer 1 Physical Layer Fundamental Principles</vt:lpstr>
      <vt:lpstr>Fundamental Principles of Layer 1 Bandwidth</vt:lpstr>
      <vt:lpstr>Fundamental Principles of Layer 1 Throughput</vt:lpstr>
      <vt:lpstr> Fundamental Principles of Layer 1 Types of Physical Media</vt:lpstr>
      <vt:lpstr> 3.2 Network Media - Copper Cabling</vt:lpstr>
      <vt:lpstr> 3.2 Network Media - Copper Cabling</vt:lpstr>
      <vt:lpstr> 3.2 Network Media - Copper Cabling</vt:lpstr>
      <vt:lpstr>PowerPoint Presentation</vt:lpstr>
      <vt:lpstr>3.2 Network Media – Shielded Twisted-Pair (UTP) Cable </vt:lpstr>
      <vt:lpstr> 3.2 Network Media – Coaxial Cable</vt:lpstr>
      <vt:lpstr> Copper Cabling Cooper Media Safety</vt:lpstr>
      <vt:lpstr> UTP Cabling Properties of UTP Cabling</vt:lpstr>
      <vt:lpstr> UTP Cabling UTP Connectors</vt:lpstr>
      <vt:lpstr> UTP Cabling Types of UTP Cable</vt:lpstr>
      <vt:lpstr> UTP Cabling Testing UTP Cables</vt:lpstr>
      <vt:lpstr> Fiber Optic Cabling Properties of Fiber Optic Cabling</vt:lpstr>
      <vt:lpstr> Fiber Optic Cabling Fiber Media Cable Design</vt:lpstr>
      <vt:lpstr> Fiber Optic Cabling Types of Fiber Media</vt:lpstr>
      <vt:lpstr> Fiber Optic Cabling Network Fiber Connectors</vt:lpstr>
      <vt:lpstr> Fiber Optic Cabling Testing Fiber Cables</vt:lpstr>
      <vt:lpstr> Fiber Optic Cabling Fiber versus Copper</vt:lpstr>
      <vt:lpstr> Wireless Media Properties of Wireless Media</vt:lpstr>
      <vt:lpstr> Wireless Media Types of Wireless Media</vt:lpstr>
      <vt:lpstr> Wireless Media Wireless LAN</vt:lpstr>
      <vt:lpstr> Wireless Media 802.11 Wi-Fi Standards</vt:lpstr>
      <vt:lpstr>Straight-through cables</vt:lpstr>
      <vt:lpstr>Crossover cable</vt:lpstr>
      <vt:lpstr>Exercise 1.1.5.3: Cabling Devices</vt:lpstr>
      <vt:lpstr>Network Access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Carolyn Ting</cp:lastModifiedBy>
  <cp:revision>713</cp:revision>
  <cp:lastPrinted>1999-01-27T00:54:54Z</cp:lastPrinted>
  <dcterms:created xsi:type="dcterms:W3CDTF">2006-10-23T15:07:30Z</dcterms:created>
  <dcterms:modified xsi:type="dcterms:W3CDTF">2020-06-11T01:48:32Z</dcterms:modified>
</cp:coreProperties>
</file>